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4" r:id="rId6"/>
    <p:sldId id="266" r:id="rId7"/>
    <p:sldId id="262" r:id="rId8"/>
    <p:sldId id="265" r:id="rId9"/>
    <p:sldId id="267" r:id="rId10"/>
    <p:sldId id="26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jpeg>
</file>

<file path=ppt/media/image2.jpeg>
</file>

<file path=ppt/media/image3.jpeg>
</file>

<file path=ppt/media/image4.png>
</file>

<file path=ppt/media/image5.jpe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08B6F-5E73-66C4-203E-B56D7870A1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73D54C1-F9E5-8DE7-090E-A6A9A64823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B0969CF-C1A9-3C88-9D74-D13105B96DB6}"/>
              </a:ext>
            </a:extLst>
          </p:cNvPr>
          <p:cNvSpPr>
            <a:spLocks noGrp="1"/>
          </p:cNvSpPr>
          <p:nvPr>
            <p:ph type="dt" sz="half" idx="10"/>
          </p:nvPr>
        </p:nvSpPr>
        <p:spPr/>
        <p:txBody>
          <a:bodyPr/>
          <a:lstStyle/>
          <a:p>
            <a:fld id="{456110A3-3223-45C9-80D1-5958685AEEEB}" type="datetimeFigureOut">
              <a:rPr lang="en-IN" smtClean="0"/>
              <a:t>10-03-2025</a:t>
            </a:fld>
            <a:endParaRPr lang="en-IN"/>
          </a:p>
        </p:txBody>
      </p:sp>
      <p:sp>
        <p:nvSpPr>
          <p:cNvPr id="5" name="Footer Placeholder 4">
            <a:extLst>
              <a:ext uri="{FF2B5EF4-FFF2-40B4-BE49-F238E27FC236}">
                <a16:creationId xmlns:a16="http://schemas.microsoft.com/office/drawing/2014/main" id="{5229A779-6C0D-8292-4837-107C31DFF3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CC19F1-5B33-4831-965D-45DD7331263A}"/>
              </a:ext>
            </a:extLst>
          </p:cNvPr>
          <p:cNvSpPr>
            <a:spLocks noGrp="1"/>
          </p:cNvSpPr>
          <p:nvPr>
            <p:ph type="sldNum" sz="quarter" idx="12"/>
          </p:nvPr>
        </p:nvSpPr>
        <p:spPr/>
        <p:txBody>
          <a:bodyPr/>
          <a:lstStyle/>
          <a:p>
            <a:fld id="{EF2C1DAE-5C3E-4EC5-ABE4-988EC99201A0}" type="slidenum">
              <a:rPr lang="en-IN" smtClean="0"/>
              <a:t>‹#›</a:t>
            </a:fld>
            <a:endParaRPr lang="en-IN"/>
          </a:p>
        </p:txBody>
      </p:sp>
    </p:spTree>
    <p:extLst>
      <p:ext uri="{BB962C8B-B14F-4D97-AF65-F5344CB8AC3E}">
        <p14:creationId xmlns:p14="http://schemas.microsoft.com/office/powerpoint/2010/main" val="492575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54F76-3AE0-15F3-8367-E404CE2A186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140F97A-D5BA-23B2-20FF-C83CD7ED11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A3E0A07-B506-E558-EE1C-A209B9B4F78E}"/>
              </a:ext>
            </a:extLst>
          </p:cNvPr>
          <p:cNvSpPr>
            <a:spLocks noGrp="1"/>
          </p:cNvSpPr>
          <p:nvPr>
            <p:ph type="dt" sz="half" idx="10"/>
          </p:nvPr>
        </p:nvSpPr>
        <p:spPr/>
        <p:txBody>
          <a:bodyPr/>
          <a:lstStyle/>
          <a:p>
            <a:fld id="{456110A3-3223-45C9-80D1-5958685AEEEB}" type="datetimeFigureOut">
              <a:rPr lang="en-IN" smtClean="0"/>
              <a:t>10-03-2025</a:t>
            </a:fld>
            <a:endParaRPr lang="en-IN"/>
          </a:p>
        </p:txBody>
      </p:sp>
      <p:sp>
        <p:nvSpPr>
          <p:cNvPr id="5" name="Footer Placeholder 4">
            <a:extLst>
              <a:ext uri="{FF2B5EF4-FFF2-40B4-BE49-F238E27FC236}">
                <a16:creationId xmlns:a16="http://schemas.microsoft.com/office/drawing/2014/main" id="{AFBB2BFE-5ECD-0454-0B35-0A3B90A237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5030EE-6565-7FA0-02DA-C21235AF4545}"/>
              </a:ext>
            </a:extLst>
          </p:cNvPr>
          <p:cNvSpPr>
            <a:spLocks noGrp="1"/>
          </p:cNvSpPr>
          <p:nvPr>
            <p:ph type="sldNum" sz="quarter" idx="12"/>
          </p:nvPr>
        </p:nvSpPr>
        <p:spPr/>
        <p:txBody>
          <a:bodyPr/>
          <a:lstStyle/>
          <a:p>
            <a:fld id="{EF2C1DAE-5C3E-4EC5-ABE4-988EC99201A0}" type="slidenum">
              <a:rPr lang="en-IN" smtClean="0"/>
              <a:t>‹#›</a:t>
            </a:fld>
            <a:endParaRPr lang="en-IN"/>
          </a:p>
        </p:txBody>
      </p:sp>
    </p:spTree>
    <p:extLst>
      <p:ext uri="{BB962C8B-B14F-4D97-AF65-F5344CB8AC3E}">
        <p14:creationId xmlns:p14="http://schemas.microsoft.com/office/powerpoint/2010/main" val="3712472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F2D499-AB65-85F8-F938-1C2B4A403E9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70F4704-019B-E176-4ABB-CD0F90710DE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4EEAC00-5FCE-4445-335D-6C34ACA7A61E}"/>
              </a:ext>
            </a:extLst>
          </p:cNvPr>
          <p:cNvSpPr>
            <a:spLocks noGrp="1"/>
          </p:cNvSpPr>
          <p:nvPr>
            <p:ph type="dt" sz="half" idx="10"/>
          </p:nvPr>
        </p:nvSpPr>
        <p:spPr/>
        <p:txBody>
          <a:bodyPr/>
          <a:lstStyle/>
          <a:p>
            <a:fld id="{456110A3-3223-45C9-80D1-5958685AEEEB}" type="datetimeFigureOut">
              <a:rPr lang="en-IN" smtClean="0"/>
              <a:t>10-03-2025</a:t>
            </a:fld>
            <a:endParaRPr lang="en-IN"/>
          </a:p>
        </p:txBody>
      </p:sp>
      <p:sp>
        <p:nvSpPr>
          <p:cNvPr id="5" name="Footer Placeholder 4">
            <a:extLst>
              <a:ext uri="{FF2B5EF4-FFF2-40B4-BE49-F238E27FC236}">
                <a16:creationId xmlns:a16="http://schemas.microsoft.com/office/drawing/2014/main" id="{F3B68F5B-7491-0BAA-0600-AA78EC34DCD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90156B-C66B-31DC-4C53-FD394C451249}"/>
              </a:ext>
            </a:extLst>
          </p:cNvPr>
          <p:cNvSpPr>
            <a:spLocks noGrp="1"/>
          </p:cNvSpPr>
          <p:nvPr>
            <p:ph type="sldNum" sz="quarter" idx="12"/>
          </p:nvPr>
        </p:nvSpPr>
        <p:spPr/>
        <p:txBody>
          <a:bodyPr/>
          <a:lstStyle/>
          <a:p>
            <a:fld id="{EF2C1DAE-5C3E-4EC5-ABE4-988EC99201A0}" type="slidenum">
              <a:rPr lang="en-IN" smtClean="0"/>
              <a:t>‹#›</a:t>
            </a:fld>
            <a:endParaRPr lang="en-IN"/>
          </a:p>
        </p:txBody>
      </p:sp>
    </p:spTree>
    <p:extLst>
      <p:ext uri="{BB962C8B-B14F-4D97-AF65-F5344CB8AC3E}">
        <p14:creationId xmlns:p14="http://schemas.microsoft.com/office/powerpoint/2010/main" val="522017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760D3-0E6C-6AEF-AB21-51F6A63EB30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5D378F8-1DDD-820A-62CA-DF1A08F471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A75C4EF-86B5-8386-BF9D-F84B1A8DD3F2}"/>
              </a:ext>
            </a:extLst>
          </p:cNvPr>
          <p:cNvSpPr>
            <a:spLocks noGrp="1"/>
          </p:cNvSpPr>
          <p:nvPr>
            <p:ph type="dt" sz="half" idx="10"/>
          </p:nvPr>
        </p:nvSpPr>
        <p:spPr/>
        <p:txBody>
          <a:bodyPr/>
          <a:lstStyle/>
          <a:p>
            <a:fld id="{456110A3-3223-45C9-80D1-5958685AEEEB}" type="datetimeFigureOut">
              <a:rPr lang="en-IN" smtClean="0"/>
              <a:t>10-03-2025</a:t>
            </a:fld>
            <a:endParaRPr lang="en-IN"/>
          </a:p>
        </p:txBody>
      </p:sp>
      <p:sp>
        <p:nvSpPr>
          <p:cNvPr id="5" name="Footer Placeholder 4">
            <a:extLst>
              <a:ext uri="{FF2B5EF4-FFF2-40B4-BE49-F238E27FC236}">
                <a16:creationId xmlns:a16="http://schemas.microsoft.com/office/drawing/2014/main" id="{7A91C164-515A-C180-7A41-8892DC37EDE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A28AB6C-627F-944E-7047-FF02DBF34E9E}"/>
              </a:ext>
            </a:extLst>
          </p:cNvPr>
          <p:cNvSpPr>
            <a:spLocks noGrp="1"/>
          </p:cNvSpPr>
          <p:nvPr>
            <p:ph type="sldNum" sz="quarter" idx="12"/>
          </p:nvPr>
        </p:nvSpPr>
        <p:spPr/>
        <p:txBody>
          <a:bodyPr/>
          <a:lstStyle/>
          <a:p>
            <a:fld id="{EF2C1DAE-5C3E-4EC5-ABE4-988EC99201A0}" type="slidenum">
              <a:rPr lang="en-IN" smtClean="0"/>
              <a:t>‹#›</a:t>
            </a:fld>
            <a:endParaRPr lang="en-IN"/>
          </a:p>
        </p:txBody>
      </p:sp>
    </p:spTree>
    <p:extLst>
      <p:ext uri="{BB962C8B-B14F-4D97-AF65-F5344CB8AC3E}">
        <p14:creationId xmlns:p14="http://schemas.microsoft.com/office/powerpoint/2010/main" val="1969787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93F7C-7F16-86B3-5F48-E8A6DD7F91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569A34D-5AC0-F0A8-A7F7-73FD1103DA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D5CD16-D328-0D4C-E481-F9CE7047F93D}"/>
              </a:ext>
            </a:extLst>
          </p:cNvPr>
          <p:cNvSpPr>
            <a:spLocks noGrp="1"/>
          </p:cNvSpPr>
          <p:nvPr>
            <p:ph type="dt" sz="half" idx="10"/>
          </p:nvPr>
        </p:nvSpPr>
        <p:spPr/>
        <p:txBody>
          <a:bodyPr/>
          <a:lstStyle/>
          <a:p>
            <a:fld id="{456110A3-3223-45C9-80D1-5958685AEEEB}" type="datetimeFigureOut">
              <a:rPr lang="en-IN" smtClean="0"/>
              <a:t>10-03-2025</a:t>
            </a:fld>
            <a:endParaRPr lang="en-IN"/>
          </a:p>
        </p:txBody>
      </p:sp>
      <p:sp>
        <p:nvSpPr>
          <p:cNvPr id="5" name="Footer Placeholder 4">
            <a:extLst>
              <a:ext uri="{FF2B5EF4-FFF2-40B4-BE49-F238E27FC236}">
                <a16:creationId xmlns:a16="http://schemas.microsoft.com/office/drawing/2014/main" id="{CB2E357B-0391-A22C-65CC-B324172A49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111862-3C17-0BBB-99C1-19DCC7E1CF51}"/>
              </a:ext>
            </a:extLst>
          </p:cNvPr>
          <p:cNvSpPr>
            <a:spLocks noGrp="1"/>
          </p:cNvSpPr>
          <p:nvPr>
            <p:ph type="sldNum" sz="quarter" idx="12"/>
          </p:nvPr>
        </p:nvSpPr>
        <p:spPr/>
        <p:txBody>
          <a:bodyPr/>
          <a:lstStyle/>
          <a:p>
            <a:fld id="{EF2C1DAE-5C3E-4EC5-ABE4-988EC99201A0}" type="slidenum">
              <a:rPr lang="en-IN" smtClean="0"/>
              <a:t>‹#›</a:t>
            </a:fld>
            <a:endParaRPr lang="en-IN"/>
          </a:p>
        </p:txBody>
      </p:sp>
    </p:spTree>
    <p:extLst>
      <p:ext uri="{BB962C8B-B14F-4D97-AF65-F5344CB8AC3E}">
        <p14:creationId xmlns:p14="http://schemas.microsoft.com/office/powerpoint/2010/main" val="3394540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85E2A-FA19-CBEC-F44B-D39381EE23C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8004452-4330-4FC1-720B-435B0C0488B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CCEB249-D259-0391-E625-07D2B8E9DD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F221D45-DD46-CF8E-D80E-D4CD8446C10A}"/>
              </a:ext>
            </a:extLst>
          </p:cNvPr>
          <p:cNvSpPr>
            <a:spLocks noGrp="1"/>
          </p:cNvSpPr>
          <p:nvPr>
            <p:ph type="dt" sz="half" idx="10"/>
          </p:nvPr>
        </p:nvSpPr>
        <p:spPr/>
        <p:txBody>
          <a:bodyPr/>
          <a:lstStyle/>
          <a:p>
            <a:fld id="{456110A3-3223-45C9-80D1-5958685AEEEB}" type="datetimeFigureOut">
              <a:rPr lang="en-IN" smtClean="0"/>
              <a:t>10-03-2025</a:t>
            </a:fld>
            <a:endParaRPr lang="en-IN"/>
          </a:p>
        </p:txBody>
      </p:sp>
      <p:sp>
        <p:nvSpPr>
          <p:cNvPr id="6" name="Footer Placeholder 5">
            <a:extLst>
              <a:ext uri="{FF2B5EF4-FFF2-40B4-BE49-F238E27FC236}">
                <a16:creationId xmlns:a16="http://schemas.microsoft.com/office/drawing/2014/main" id="{04AE4A6C-69CB-90F7-83AB-E1B072BF58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B411F6-E9B4-63DD-610D-D19441D5B9DA}"/>
              </a:ext>
            </a:extLst>
          </p:cNvPr>
          <p:cNvSpPr>
            <a:spLocks noGrp="1"/>
          </p:cNvSpPr>
          <p:nvPr>
            <p:ph type="sldNum" sz="quarter" idx="12"/>
          </p:nvPr>
        </p:nvSpPr>
        <p:spPr/>
        <p:txBody>
          <a:bodyPr/>
          <a:lstStyle/>
          <a:p>
            <a:fld id="{EF2C1DAE-5C3E-4EC5-ABE4-988EC99201A0}" type="slidenum">
              <a:rPr lang="en-IN" smtClean="0"/>
              <a:t>‹#›</a:t>
            </a:fld>
            <a:endParaRPr lang="en-IN"/>
          </a:p>
        </p:txBody>
      </p:sp>
    </p:spTree>
    <p:extLst>
      <p:ext uri="{BB962C8B-B14F-4D97-AF65-F5344CB8AC3E}">
        <p14:creationId xmlns:p14="http://schemas.microsoft.com/office/powerpoint/2010/main" val="4102171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27084-AFE7-DD2D-BA78-1E4D2D9DC0D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33FF5EC-A50E-DAC0-6461-12925B8038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0B0434-1D82-DFD8-DCD6-8B1B1405BEB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D7688DF-A4B1-563B-15DB-D68FC36B86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2127A70-2BF2-226F-56F2-C69684E3A3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77F2FAA-7A98-6892-B93B-E9887DFA2C6E}"/>
              </a:ext>
            </a:extLst>
          </p:cNvPr>
          <p:cNvSpPr>
            <a:spLocks noGrp="1"/>
          </p:cNvSpPr>
          <p:nvPr>
            <p:ph type="dt" sz="half" idx="10"/>
          </p:nvPr>
        </p:nvSpPr>
        <p:spPr/>
        <p:txBody>
          <a:bodyPr/>
          <a:lstStyle/>
          <a:p>
            <a:fld id="{456110A3-3223-45C9-80D1-5958685AEEEB}" type="datetimeFigureOut">
              <a:rPr lang="en-IN" smtClean="0"/>
              <a:t>10-03-2025</a:t>
            </a:fld>
            <a:endParaRPr lang="en-IN"/>
          </a:p>
        </p:txBody>
      </p:sp>
      <p:sp>
        <p:nvSpPr>
          <p:cNvPr id="8" name="Footer Placeholder 7">
            <a:extLst>
              <a:ext uri="{FF2B5EF4-FFF2-40B4-BE49-F238E27FC236}">
                <a16:creationId xmlns:a16="http://schemas.microsoft.com/office/drawing/2014/main" id="{F7F4EE03-E2E8-3DF5-110C-6ED1C6367ED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8394815-BEE6-9D8F-65ED-BA406759CF84}"/>
              </a:ext>
            </a:extLst>
          </p:cNvPr>
          <p:cNvSpPr>
            <a:spLocks noGrp="1"/>
          </p:cNvSpPr>
          <p:nvPr>
            <p:ph type="sldNum" sz="quarter" idx="12"/>
          </p:nvPr>
        </p:nvSpPr>
        <p:spPr/>
        <p:txBody>
          <a:bodyPr/>
          <a:lstStyle/>
          <a:p>
            <a:fld id="{EF2C1DAE-5C3E-4EC5-ABE4-988EC99201A0}" type="slidenum">
              <a:rPr lang="en-IN" smtClean="0"/>
              <a:t>‹#›</a:t>
            </a:fld>
            <a:endParaRPr lang="en-IN"/>
          </a:p>
        </p:txBody>
      </p:sp>
    </p:spTree>
    <p:extLst>
      <p:ext uri="{BB962C8B-B14F-4D97-AF65-F5344CB8AC3E}">
        <p14:creationId xmlns:p14="http://schemas.microsoft.com/office/powerpoint/2010/main" val="1464302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23C73-2AE2-6408-5EAB-9FC5071152E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8E13875-2929-2C99-7594-72B6633120E2}"/>
              </a:ext>
            </a:extLst>
          </p:cNvPr>
          <p:cNvSpPr>
            <a:spLocks noGrp="1"/>
          </p:cNvSpPr>
          <p:nvPr>
            <p:ph type="dt" sz="half" idx="10"/>
          </p:nvPr>
        </p:nvSpPr>
        <p:spPr/>
        <p:txBody>
          <a:bodyPr/>
          <a:lstStyle/>
          <a:p>
            <a:fld id="{456110A3-3223-45C9-80D1-5958685AEEEB}" type="datetimeFigureOut">
              <a:rPr lang="en-IN" smtClean="0"/>
              <a:t>10-03-2025</a:t>
            </a:fld>
            <a:endParaRPr lang="en-IN"/>
          </a:p>
        </p:txBody>
      </p:sp>
      <p:sp>
        <p:nvSpPr>
          <p:cNvPr id="4" name="Footer Placeholder 3">
            <a:extLst>
              <a:ext uri="{FF2B5EF4-FFF2-40B4-BE49-F238E27FC236}">
                <a16:creationId xmlns:a16="http://schemas.microsoft.com/office/drawing/2014/main" id="{3830D9FB-5D26-FF45-A363-2E98D5AC420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3F5ED1E-E4F7-8894-6D2A-9D3816C9F1C3}"/>
              </a:ext>
            </a:extLst>
          </p:cNvPr>
          <p:cNvSpPr>
            <a:spLocks noGrp="1"/>
          </p:cNvSpPr>
          <p:nvPr>
            <p:ph type="sldNum" sz="quarter" idx="12"/>
          </p:nvPr>
        </p:nvSpPr>
        <p:spPr/>
        <p:txBody>
          <a:bodyPr/>
          <a:lstStyle/>
          <a:p>
            <a:fld id="{EF2C1DAE-5C3E-4EC5-ABE4-988EC99201A0}" type="slidenum">
              <a:rPr lang="en-IN" smtClean="0"/>
              <a:t>‹#›</a:t>
            </a:fld>
            <a:endParaRPr lang="en-IN"/>
          </a:p>
        </p:txBody>
      </p:sp>
    </p:spTree>
    <p:extLst>
      <p:ext uri="{BB962C8B-B14F-4D97-AF65-F5344CB8AC3E}">
        <p14:creationId xmlns:p14="http://schemas.microsoft.com/office/powerpoint/2010/main" val="3586261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365522-F9AF-EE4E-CE7E-F51055128498}"/>
              </a:ext>
            </a:extLst>
          </p:cNvPr>
          <p:cNvSpPr>
            <a:spLocks noGrp="1"/>
          </p:cNvSpPr>
          <p:nvPr>
            <p:ph type="dt" sz="half" idx="10"/>
          </p:nvPr>
        </p:nvSpPr>
        <p:spPr/>
        <p:txBody>
          <a:bodyPr/>
          <a:lstStyle/>
          <a:p>
            <a:fld id="{456110A3-3223-45C9-80D1-5958685AEEEB}" type="datetimeFigureOut">
              <a:rPr lang="en-IN" smtClean="0"/>
              <a:t>10-03-2025</a:t>
            </a:fld>
            <a:endParaRPr lang="en-IN"/>
          </a:p>
        </p:txBody>
      </p:sp>
      <p:sp>
        <p:nvSpPr>
          <p:cNvPr id="3" name="Footer Placeholder 2">
            <a:extLst>
              <a:ext uri="{FF2B5EF4-FFF2-40B4-BE49-F238E27FC236}">
                <a16:creationId xmlns:a16="http://schemas.microsoft.com/office/drawing/2014/main" id="{4FCC2546-02AE-9EE2-902D-2696C0E92E4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56E6B7B-9615-C1FF-FC09-8FF8DBF04AF1}"/>
              </a:ext>
            </a:extLst>
          </p:cNvPr>
          <p:cNvSpPr>
            <a:spLocks noGrp="1"/>
          </p:cNvSpPr>
          <p:nvPr>
            <p:ph type="sldNum" sz="quarter" idx="12"/>
          </p:nvPr>
        </p:nvSpPr>
        <p:spPr/>
        <p:txBody>
          <a:bodyPr/>
          <a:lstStyle/>
          <a:p>
            <a:fld id="{EF2C1DAE-5C3E-4EC5-ABE4-988EC99201A0}" type="slidenum">
              <a:rPr lang="en-IN" smtClean="0"/>
              <a:t>‹#›</a:t>
            </a:fld>
            <a:endParaRPr lang="en-IN"/>
          </a:p>
        </p:txBody>
      </p:sp>
    </p:spTree>
    <p:extLst>
      <p:ext uri="{BB962C8B-B14F-4D97-AF65-F5344CB8AC3E}">
        <p14:creationId xmlns:p14="http://schemas.microsoft.com/office/powerpoint/2010/main" val="2143226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78507-E62E-A36B-AAB8-F02695B21C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5E10E68-AD8E-1A08-3791-54A98FA409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2929A60-C3C5-8942-5315-84D07C8AC4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E33E89-15BD-1BBA-CFDB-FBEC77EA4A73}"/>
              </a:ext>
            </a:extLst>
          </p:cNvPr>
          <p:cNvSpPr>
            <a:spLocks noGrp="1"/>
          </p:cNvSpPr>
          <p:nvPr>
            <p:ph type="dt" sz="half" idx="10"/>
          </p:nvPr>
        </p:nvSpPr>
        <p:spPr/>
        <p:txBody>
          <a:bodyPr/>
          <a:lstStyle/>
          <a:p>
            <a:fld id="{456110A3-3223-45C9-80D1-5958685AEEEB}" type="datetimeFigureOut">
              <a:rPr lang="en-IN" smtClean="0"/>
              <a:t>10-03-2025</a:t>
            </a:fld>
            <a:endParaRPr lang="en-IN"/>
          </a:p>
        </p:txBody>
      </p:sp>
      <p:sp>
        <p:nvSpPr>
          <p:cNvPr id="6" name="Footer Placeholder 5">
            <a:extLst>
              <a:ext uri="{FF2B5EF4-FFF2-40B4-BE49-F238E27FC236}">
                <a16:creationId xmlns:a16="http://schemas.microsoft.com/office/drawing/2014/main" id="{6AAD17AD-A4FA-CF47-9319-3853E1CB7DD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7C8FC2-F7D7-E140-171E-2DEDC26DFFC6}"/>
              </a:ext>
            </a:extLst>
          </p:cNvPr>
          <p:cNvSpPr>
            <a:spLocks noGrp="1"/>
          </p:cNvSpPr>
          <p:nvPr>
            <p:ph type="sldNum" sz="quarter" idx="12"/>
          </p:nvPr>
        </p:nvSpPr>
        <p:spPr/>
        <p:txBody>
          <a:bodyPr/>
          <a:lstStyle/>
          <a:p>
            <a:fld id="{EF2C1DAE-5C3E-4EC5-ABE4-988EC99201A0}" type="slidenum">
              <a:rPr lang="en-IN" smtClean="0"/>
              <a:t>‹#›</a:t>
            </a:fld>
            <a:endParaRPr lang="en-IN"/>
          </a:p>
        </p:txBody>
      </p:sp>
    </p:spTree>
    <p:extLst>
      <p:ext uri="{BB962C8B-B14F-4D97-AF65-F5344CB8AC3E}">
        <p14:creationId xmlns:p14="http://schemas.microsoft.com/office/powerpoint/2010/main" val="1075721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A581E-4907-9849-551F-DF4E617483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E40A92A-F8E2-D42D-F8BC-0A3FE6E8E5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1D6ADE6-6486-85BA-3F7A-9310CB08A5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607F5E-3CCB-6AF1-C399-D5F9CB355243}"/>
              </a:ext>
            </a:extLst>
          </p:cNvPr>
          <p:cNvSpPr>
            <a:spLocks noGrp="1"/>
          </p:cNvSpPr>
          <p:nvPr>
            <p:ph type="dt" sz="half" idx="10"/>
          </p:nvPr>
        </p:nvSpPr>
        <p:spPr/>
        <p:txBody>
          <a:bodyPr/>
          <a:lstStyle/>
          <a:p>
            <a:fld id="{456110A3-3223-45C9-80D1-5958685AEEEB}" type="datetimeFigureOut">
              <a:rPr lang="en-IN" smtClean="0"/>
              <a:t>10-03-2025</a:t>
            </a:fld>
            <a:endParaRPr lang="en-IN"/>
          </a:p>
        </p:txBody>
      </p:sp>
      <p:sp>
        <p:nvSpPr>
          <p:cNvPr id="6" name="Footer Placeholder 5">
            <a:extLst>
              <a:ext uri="{FF2B5EF4-FFF2-40B4-BE49-F238E27FC236}">
                <a16:creationId xmlns:a16="http://schemas.microsoft.com/office/drawing/2014/main" id="{BFDFA731-4079-0C01-A4CB-BA0D451AAB8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644D812-B321-FE55-3D83-B2756AA06D68}"/>
              </a:ext>
            </a:extLst>
          </p:cNvPr>
          <p:cNvSpPr>
            <a:spLocks noGrp="1"/>
          </p:cNvSpPr>
          <p:nvPr>
            <p:ph type="sldNum" sz="quarter" idx="12"/>
          </p:nvPr>
        </p:nvSpPr>
        <p:spPr/>
        <p:txBody>
          <a:bodyPr/>
          <a:lstStyle/>
          <a:p>
            <a:fld id="{EF2C1DAE-5C3E-4EC5-ABE4-988EC99201A0}" type="slidenum">
              <a:rPr lang="en-IN" smtClean="0"/>
              <a:t>‹#›</a:t>
            </a:fld>
            <a:endParaRPr lang="en-IN"/>
          </a:p>
        </p:txBody>
      </p:sp>
    </p:spTree>
    <p:extLst>
      <p:ext uri="{BB962C8B-B14F-4D97-AF65-F5344CB8AC3E}">
        <p14:creationId xmlns:p14="http://schemas.microsoft.com/office/powerpoint/2010/main" val="4430115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496280-D160-7B8A-9021-12FD453651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54F574F-7491-1621-13DA-323EFD6B8B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969B2EA-C437-84F8-774B-61FB58A524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6110A3-3223-45C9-80D1-5958685AEEEB}" type="datetimeFigureOut">
              <a:rPr lang="en-IN" smtClean="0"/>
              <a:t>10-03-2025</a:t>
            </a:fld>
            <a:endParaRPr lang="en-IN"/>
          </a:p>
        </p:txBody>
      </p:sp>
      <p:sp>
        <p:nvSpPr>
          <p:cNvPr id="5" name="Footer Placeholder 4">
            <a:extLst>
              <a:ext uri="{FF2B5EF4-FFF2-40B4-BE49-F238E27FC236}">
                <a16:creationId xmlns:a16="http://schemas.microsoft.com/office/drawing/2014/main" id="{7B3BA955-52FF-8E29-1193-8BBC3C9957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B72A8BB-2FA2-603D-6C5D-E1DCD2CB20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2C1DAE-5C3E-4EC5-ABE4-988EC99201A0}" type="slidenum">
              <a:rPr lang="en-IN" smtClean="0"/>
              <a:t>‹#›</a:t>
            </a:fld>
            <a:endParaRPr lang="en-IN"/>
          </a:p>
        </p:txBody>
      </p:sp>
    </p:spTree>
    <p:extLst>
      <p:ext uri="{BB962C8B-B14F-4D97-AF65-F5344CB8AC3E}">
        <p14:creationId xmlns:p14="http://schemas.microsoft.com/office/powerpoint/2010/main" val="6006588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D03FE-0C87-3A7C-B653-3BC436172E65}"/>
              </a:ext>
            </a:extLst>
          </p:cNvPr>
          <p:cNvSpPr>
            <a:spLocks noGrp="1"/>
          </p:cNvSpPr>
          <p:nvPr>
            <p:ph type="ctrTitle"/>
          </p:nvPr>
        </p:nvSpPr>
        <p:spPr>
          <a:xfrm>
            <a:off x="1081988" y="2751219"/>
            <a:ext cx="10270067" cy="894696"/>
          </a:xfrm>
        </p:spPr>
        <p:txBody>
          <a:bodyPr>
            <a:noAutofit/>
          </a:bodyPr>
          <a:lstStyle/>
          <a:p>
            <a:r>
              <a:rPr lang="en-US" sz="3200" b="1" dirty="0">
                <a:latin typeface="+mn-lt"/>
              </a:rPr>
              <a:t>Ultrasonic-Based Non-Destructive Testing </a:t>
            </a:r>
            <a:br>
              <a:rPr lang="en-US" sz="3200" b="1" dirty="0">
                <a:latin typeface="+mn-lt"/>
              </a:rPr>
            </a:br>
            <a:r>
              <a:rPr lang="en-US" sz="3200" b="1" dirty="0">
                <a:latin typeface="+mn-lt"/>
              </a:rPr>
              <a:t>Using Machine Learning for Flaw Detection and Localization</a:t>
            </a:r>
          </a:p>
        </p:txBody>
      </p:sp>
      <p:sp>
        <p:nvSpPr>
          <p:cNvPr id="8" name="Rectangle 16">
            <a:extLst>
              <a:ext uri="{FF2B5EF4-FFF2-40B4-BE49-F238E27FC236}">
                <a16:creationId xmlns:a16="http://schemas.microsoft.com/office/drawing/2014/main" id="{3CFE65B2-BE66-E024-0E88-4D06A498C7C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2738837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59412A-33EA-CAEE-04FF-23C56F1271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EFCD90-3376-FB1B-3B18-B9437DAD688E}"/>
              </a:ext>
            </a:extLst>
          </p:cNvPr>
          <p:cNvSpPr>
            <a:spLocks noGrp="1"/>
          </p:cNvSpPr>
          <p:nvPr>
            <p:ph type="title"/>
          </p:nvPr>
        </p:nvSpPr>
        <p:spPr>
          <a:xfrm>
            <a:off x="551328" y="262964"/>
            <a:ext cx="10950389" cy="836146"/>
          </a:xfrm>
        </p:spPr>
        <p:txBody>
          <a:bodyPr>
            <a:normAutofit/>
          </a:bodyPr>
          <a:lstStyle/>
          <a:p>
            <a:pPr algn="ctr"/>
            <a:r>
              <a:rPr lang="en-US" sz="4400" b="1" dirty="0"/>
              <a:t>Summary</a:t>
            </a:r>
          </a:p>
        </p:txBody>
      </p:sp>
      <p:sp>
        <p:nvSpPr>
          <p:cNvPr id="5" name="TextBox 4">
            <a:extLst>
              <a:ext uri="{FF2B5EF4-FFF2-40B4-BE49-F238E27FC236}">
                <a16:creationId xmlns:a16="http://schemas.microsoft.com/office/drawing/2014/main" id="{5002D4D4-A41F-4807-4B30-B017B40AB958}"/>
              </a:ext>
            </a:extLst>
          </p:cNvPr>
          <p:cNvSpPr txBox="1"/>
          <p:nvPr/>
        </p:nvSpPr>
        <p:spPr>
          <a:xfrm>
            <a:off x="620805" y="1019984"/>
            <a:ext cx="10950389" cy="5575052"/>
          </a:xfrm>
          <a:prstGeom prst="rect">
            <a:avLst/>
          </a:prstGeom>
          <a:noFill/>
        </p:spPr>
        <p:txBody>
          <a:bodyPr wrap="square">
            <a:spAutoFit/>
          </a:bodyPr>
          <a:lstStyle/>
          <a:p>
            <a:pPr marL="358775" indent="-358775" algn="just">
              <a:lnSpc>
                <a:spcPct val="150000"/>
              </a:lnSpc>
              <a:spcBef>
                <a:spcPts val="0"/>
              </a:spcBef>
              <a:buFont typeface="Arial" panose="020B0604020202020204" pitchFamily="34" charset="0"/>
              <a:buChar char="•"/>
            </a:pPr>
            <a:r>
              <a:rPr lang="en-US" sz="2400" dirty="0"/>
              <a:t>It </a:t>
            </a:r>
            <a:r>
              <a:rPr lang="en-US" sz="2400" dirty="0">
                <a:solidFill>
                  <a:srgbClr val="C00000"/>
                </a:solidFill>
              </a:rPr>
              <a:t>detects flaws in objects</a:t>
            </a:r>
            <a:r>
              <a:rPr lang="en-US" sz="2400" dirty="0"/>
              <a:t> providing real-time graphical representation and enhancing operator decision-making.</a:t>
            </a:r>
          </a:p>
          <a:p>
            <a:pPr marL="358775" indent="-358775" algn="just">
              <a:lnSpc>
                <a:spcPct val="150000"/>
              </a:lnSpc>
              <a:spcBef>
                <a:spcPts val="0"/>
              </a:spcBef>
              <a:buFont typeface="Arial" panose="020B0604020202020204" pitchFamily="34" charset="0"/>
              <a:buChar char="•"/>
            </a:pPr>
            <a:r>
              <a:rPr lang="en-US" sz="2400" dirty="0"/>
              <a:t>It determines the </a:t>
            </a:r>
            <a:r>
              <a:rPr lang="en-US" sz="2400" dirty="0">
                <a:solidFill>
                  <a:srgbClr val="C00000"/>
                </a:solidFill>
              </a:rPr>
              <a:t>position and defects</a:t>
            </a:r>
            <a:r>
              <a:rPr lang="en-US" sz="2400" dirty="0"/>
              <a:t> that present in the material with the help of ultrasonic sensor.</a:t>
            </a:r>
          </a:p>
          <a:p>
            <a:pPr marL="358775" indent="-358775" algn="just">
              <a:lnSpc>
                <a:spcPct val="150000"/>
              </a:lnSpc>
              <a:spcBef>
                <a:spcPts val="0"/>
              </a:spcBef>
              <a:buFont typeface="Arial" panose="020B0604020202020204" pitchFamily="34" charset="0"/>
              <a:buChar char="•"/>
            </a:pPr>
            <a:r>
              <a:rPr lang="en-US" sz="2400" dirty="0"/>
              <a:t>It has frequency of </a:t>
            </a:r>
            <a:r>
              <a:rPr lang="en-US" sz="2400" dirty="0">
                <a:solidFill>
                  <a:srgbClr val="C00000"/>
                </a:solidFill>
              </a:rPr>
              <a:t>40KHz</a:t>
            </a:r>
            <a:r>
              <a:rPr lang="en-US" sz="2400" dirty="0"/>
              <a:t> and covers the distance of </a:t>
            </a:r>
            <a:r>
              <a:rPr lang="en-US" sz="2400" dirty="0">
                <a:solidFill>
                  <a:srgbClr val="C00000"/>
                </a:solidFill>
              </a:rPr>
              <a:t>2-400cm</a:t>
            </a:r>
            <a:r>
              <a:rPr lang="en-US" sz="2400" dirty="0"/>
              <a:t> from the sensor.</a:t>
            </a:r>
          </a:p>
          <a:p>
            <a:pPr marL="358775" indent="-358775" algn="just">
              <a:lnSpc>
                <a:spcPct val="150000"/>
              </a:lnSpc>
              <a:spcBef>
                <a:spcPts val="0"/>
              </a:spcBef>
              <a:buFont typeface="Arial" panose="020B0604020202020204" pitchFamily="34" charset="0"/>
              <a:buChar char="•"/>
            </a:pPr>
            <a:r>
              <a:rPr lang="en-US" sz="2400" dirty="0"/>
              <a:t>With meticulous integration, the project contributes to improved quality control, </a:t>
            </a:r>
            <a:r>
              <a:rPr lang="en-US" sz="2400" dirty="0">
                <a:solidFill>
                  <a:srgbClr val="C00000"/>
                </a:solidFill>
              </a:rPr>
              <a:t>safety standards</a:t>
            </a:r>
            <a:r>
              <a:rPr lang="en-US" sz="2400" dirty="0"/>
              <a:t>, and proactive maintenance in diverse industrial applications.</a:t>
            </a:r>
          </a:p>
          <a:p>
            <a:pPr marL="358775" indent="-358775" algn="just">
              <a:lnSpc>
                <a:spcPct val="150000"/>
              </a:lnSpc>
              <a:spcBef>
                <a:spcPts val="0"/>
              </a:spcBef>
              <a:buFont typeface="Arial" panose="020B0604020202020204" pitchFamily="34" charset="0"/>
              <a:buChar char="•"/>
            </a:pPr>
            <a:r>
              <a:rPr lang="en-US" sz="2400" dirty="0"/>
              <a:t>At present it has ability to detect defects in low dense material, In future by including </a:t>
            </a:r>
            <a:r>
              <a:rPr lang="en-US" sz="2400" dirty="0">
                <a:solidFill>
                  <a:srgbClr val="C00000"/>
                </a:solidFill>
              </a:rPr>
              <a:t>high frequency ultrasonic sensor </a:t>
            </a:r>
            <a:r>
              <a:rPr lang="en-US" sz="2400" dirty="0"/>
              <a:t>and Improved ML algorithm it can used to detect flaws in high dense material  </a:t>
            </a:r>
          </a:p>
        </p:txBody>
      </p:sp>
    </p:spTree>
    <p:extLst>
      <p:ext uri="{BB962C8B-B14F-4D97-AF65-F5344CB8AC3E}">
        <p14:creationId xmlns:p14="http://schemas.microsoft.com/office/powerpoint/2010/main" val="2487765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09C72-B990-D6F4-6844-D5DC1441E761}"/>
              </a:ext>
            </a:extLst>
          </p:cNvPr>
          <p:cNvSpPr>
            <a:spLocks noGrp="1"/>
          </p:cNvSpPr>
          <p:nvPr>
            <p:ph type="title"/>
          </p:nvPr>
        </p:nvSpPr>
        <p:spPr>
          <a:xfrm>
            <a:off x="551328" y="262964"/>
            <a:ext cx="10950389" cy="836146"/>
          </a:xfrm>
        </p:spPr>
        <p:txBody>
          <a:bodyPr>
            <a:normAutofit/>
          </a:bodyPr>
          <a:lstStyle/>
          <a:p>
            <a:pPr algn="ctr"/>
            <a:r>
              <a:rPr lang="en-US" sz="4400" b="1" dirty="0"/>
              <a:t>Introduction</a:t>
            </a:r>
            <a:endParaRPr lang="en-IN" dirty="0"/>
          </a:p>
        </p:txBody>
      </p:sp>
      <p:sp>
        <p:nvSpPr>
          <p:cNvPr id="4" name="TextBox 3">
            <a:extLst>
              <a:ext uri="{FF2B5EF4-FFF2-40B4-BE49-F238E27FC236}">
                <a16:creationId xmlns:a16="http://schemas.microsoft.com/office/drawing/2014/main" id="{AE3658AC-9696-B5BE-BB9C-B2F96B3E87FB}"/>
              </a:ext>
            </a:extLst>
          </p:cNvPr>
          <p:cNvSpPr txBox="1"/>
          <p:nvPr/>
        </p:nvSpPr>
        <p:spPr>
          <a:xfrm>
            <a:off x="551328" y="1340301"/>
            <a:ext cx="10865109" cy="4524315"/>
          </a:xfrm>
          <a:prstGeom prst="rect">
            <a:avLst/>
          </a:prstGeom>
          <a:noFill/>
        </p:spPr>
        <p:txBody>
          <a:bodyPr wrap="square" rtlCol="0">
            <a:spAutoFit/>
          </a:bodyPr>
          <a:lstStyle/>
          <a:p>
            <a:pPr marL="285750" indent="-285750">
              <a:buFont typeface="Arial" panose="020B0604020202020204" pitchFamily="34" charset="0"/>
              <a:buChar char="•"/>
            </a:pPr>
            <a:r>
              <a:rPr lang="en-IN" sz="2400" dirty="0"/>
              <a:t>Non Destructive Testing is a type of technique that detects the defects in the material without destroying the material with the help of ultrasonic sensors.</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Currently it is employed in many industries such as marine industries with </a:t>
            </a:r>
            <a:r>
              <a:rPr lang="en-IN" sz="2400" dirty="0">
                <a:solidFill>
                  <a:srgbClr val="C00000"/>
                </a:solidFill>
              </a:rPr>
              <a:t>Classical CRO display </a:t>
            </a:r>
            <a:r>
              <a:rPr lang="en-IN" sz="2400" dirty="0"/>
              <a:t>which is high cost and it create some noise disturbance.</a:t>
            </a:r>
          </a:p>
          <a:p>
            <a:r>
              <a:rPr lang="en-IN" sz="2400" dirty="0"/>
              <a:t> </a:t>
            </a:r>
          </a:p>
          <a:p>
            <a:pPr marL="285750" indent="-285750">
              <a:buFont typeface="Arial" panose="020B0604020202020204" pitchFamily="34" charset="0"/>
              <a:buChar char="•"/>
            </a:pPr>
            <a:r>
              <a:rPr lang="en-US" sz="2400" dirty="0"/>
              <a:t>Here </a:t>
            </a:r>
            <a:r>
              <a:rPr lang="en-US" sz="2400" dirty="0">
                <a:solidFill>
                  <a:srgbClr val="C00000"/>
                </a:solidFill>
              </a:rPr>
              <a:t>Modern Display, Raspberry Pi 4 </a:t>
            </a:r>
            <a:r>
              <a:rPr lang="en-US" sz="2400" dirty="0"/>
              <a:t>and</a:t>
            </a:r>
            <a:r>
              <a:rPr lang="en-US" sz="2400" dirty="0">
                <a:solidFill>
                  <a:srgbClr val="C00000"/>
                </a:solidFill>
              </a:rPr>
              <a:t> the Ultrasonic sensor </a:t>
            </a:r>
            <a:r>
              <a:rPr lang="en-US" sz="2400" dirty="0"/>
              <a:t>are integrated to perform the Non Destructive Testing for the surface of the material and within the material.</a:t>
            </a:r>
          </a:p>
          <a:p>
            <a:endParaRPr lang="en-US" sz="2400" dirty="0"/>
          </a:p>
          <a:p>
            <a:pPr marL="285750" indent="-285750">
              <a:buFont typeface="Arial" panose="020B0604020202020204" pitchFamily="34" charset="0"/>
              <a:buChar char="•"/>
            </a:pPr>
            <a:r>
              <a:rPr lang="en-US" sz="2400" dirty="0"/>
              <a:t>The goal is to offer an automated, accurate flaw detection solution for enhanced quality control and safety standards in diverse industrial applications.</a:t>
            </a:r>
          </a:p>
        </p:txBody>
      </p:sp>
    </p:spTree>
    <p:extLst>
      <p:ext uri="{BB962C8B-B14F-4D97-AF65-F5344CB8AC3E}">
        <p14:creationId xmlns:p14="http://schemas.microsoft.com/office/powerpoint/2010/main" val="5134012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44E53B-F84B-A91D-5F20-774CC24CFA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F81C95-5265-780C-E86C-98633C081374}"/>
              </a:ext>
            </a:extLst>
          </p:cNvPr>
          <p:cNvSpPr>
            <a:spLocks noGrp="1"/>
          </p:cNvSpPr>
          <p:nvPr>
            <p:ph type="title"/>
          </p:nvPr>
        </p:nvSpPr>
        <p:spPr>
          <a:xfrm>
            <a:off x="551328" y="262964"/>
            <a:ext cx="10950389" cy="836146"/>
          </a:xfrm>
        </p:spPr>
        <p:txBody>
          <a:bodyPr>
            <a:normAutofit/>
          </a:bodyPr>
          <a:lstStyle/>
          <a:p>
            <a:pPr algn="ctr"/>
            <a:r>
              <a:rPr lang="en-US" sz="4400" b="1" dirty="0"/>
              <a:t>Scope of the Project</a:t>
            </a:r>
          </a:p>
        </p:txBody>
      </p:sp>
      <p:sp>
        <p:nvSpPr>
          <p:cNvPr id="3" name="Content Placeholder 2">
            <a:extLst>
              <a:ext uri="{FF2B5EF4-FFF2-40B4-BE49-F238E27FC236}">
                <a16:creationId xmlns:a16="http://schemas.microsoft.com/office/drawing/2014/main" id="{F41961D0-E968-8457-190F-539E745E6E9B}"/>
              </a:ext>
            </a:extLst>
          </p:cNvPr>
          <p:cNvSpPr>
            <a:spLocks noGrp="1"/>
          </p:cNvSpPr>
          <p:nvPr>
            <p:ph idx="1"/>
          </p:nvPr>
        </p:nvSpPr>
        <p:spPr>
          <a:xfrm>
            <a:off x="551327" y="1278777"/>
            <a:ext cx="10950388" cy="5059270"/>
          </a:xfrm>
        </p:spPr>
        <p:txBody>
          <a:bodyPr>
            <a:normAutofit/>
          </a:bodyPr>
          <a:lstStyle/>
          <a:p>
            <a:pPr marL="358775" indent="-358775" algn="just">
              <a:lnSpc>
                <a:spcPct val="150000"/>
              </a:lnSpc>
              <a:spcBef>
                <a:spcPts val="0"/>
              </a:spcBef>
            </a:pPr>
            <a:r>
              <a:rPr lang="en-US" sz="2400" dirty="0"/>
              <a:t>The transition from traditional to AI-driven displays enables real-time analysis, empowering quick decision-making. </a:t>
            </a:r>
          </a:p>
          <a:p>
            <a:pPr marL="358775" indent="-358775" algn="just">
              <a:lnSpc>
                <a:spcPct val="150000"/>
              </a:lnSpc>
              <a:spcBef>
                <a:spcPts val="0"/>
              </a:spcBef>
            </a:pPr>
            <a:r>
              <a:rPr lang="en-US" sz="2400" dirty="0"/>
              <a:t>With the help of high frequency ultrasonic sensors ,it defects the flaws present in high dense material </a:t>
            </a:r>
          </a:p>
          <a:p>
            <a:pPr marL="358775" indent="-358775" algn="just">
              <a:lnSpc>
                <a:spcPct val="150000"/>
              </a:lnSpc>
              <a:spcBef>
                <a:spcPts val="0"/>
              </a:spcBef>
            </a:pPr>
            <a:r>
              <a:rPr lang="en-US" sz="2400" dirty="0"/>
              <a:t>The flaw detection system, overcoming integration challenges, promises enhanced quality control and safety standards, marking a substantial leap in NDT methodologies.</a:t>
            </a:r>
          </a:p>
          <a:p>
            <a:pPr marL="358775" indent="-358775" algn="just">
              <a:lnSpc>
                <a:spcPct val="150000"/>
              </a:lnSpc>
              <a:spcBef>
                <a:spcPts val="0"/>
              </a:spcBef>
            </a:pPr>
            <a:endParaRPr lang="en-US" sz="2400" dirty="0"/>
          </a:p>
        </p:txBody>
      </p:sp>
    </p:spTree>
    <p:extLst>
      <p:ext uri="{BB962C8B-B14F-4D97-AF65-F5344CB8AC3E}">
        <p14:creationId xmlns:p14="http://schemas.microsoft.com/office/powerpoint/2010/main" val="1835857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E92CD-B82B-DD71-0C4A-F6790BA33F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11D783-3B6B-3FF0-04C2-430AB64F234C}"/>
              </a:ext>
            </a:extLst>
          </p:cNvPr>
          <p:cNvSpPr>
            <a:spLocks noGrp="1"/>
          </p:cNvSpPr>
          <p:nvPr>
            <p:ph type="title"/>
          </p:nvPr>
        </p:nvSpPr>
        <p:spPr>
          <a:xfrm>
            <a:off x="551328" y="262964"/>
            <a:ext cx="10950389" cy="836146"/>
          </a:xfrm>
        </p:spPr>
        <p:txBody>
          <a:bodyPr>
            <a:normAutofit/>
          </a:bodyPr>
          <a:lstStyle/>
          <a:p>
            <a:pPr algn="ctr"/>
            <a:r>
              <a:rPr lang="en-US" altLang="zh-CN" sz="4400" b="1" dirty="0"/>
              <a:t>Methodology</a:t>
            </a:r>
          </a:p>
        </p:txBody>
      </p:sp>
      <p:sp>
        <p:nvSpPr>
          <p:cNvPr id="3" name="Content Placeholder 2">
            <a:extLst>
              <a:ext uri="{FF2B5EF4-FFF2-40B4-BE49-F238E27FC236}">
                <a16:creationId xmlns:a16="http://schemas.microsoft.com/office/drawing/2014/main" id="{F008F2D0-01BE-7C34-9F8E-FD74501644ED}"/>
              </a:ext>
            </a:extLst>
          </p:cNvPr>
          <p:cNvSpPr>
            <a:spLocks noGrp="1"/>
          </p:cNvSpPr>
          <p:nvPr>
            <p:ph idx="1"/>
          </p:nvPr>
        </p:nvSpPr>
        <p:spPr>
          <a:xfrm>
            <a:off x="551327" y="1278777"/>
            <a:ext cx="10950388" cy="5059270"/>
          </a:xfrm>
        </p:spPr>
        <p:txBody>
          <a:bodyPr>
            <a:noAutofit/>
          </a:bodyPr>
          <a:lstStyle/>
          <a:p>
            <a:pPr marL="358775" indent="-358775" algn="just">
              <a:lnSpc>
                <a:spcPct val="150000"/>
              </a:lnSpc>
              <a:spcBef>
                <a:spcPts val="0"/>
              </a:spcBef>
            </a:pPr>
            <a:r>
              <a:rPr lang="en-US" sz="1800" dirty="0"/>
              <a:t>It involves ultrasonic sensor integration, data collection, and machine learning (ML) for efficient flaw detection. Ultrasonic sensors connected to the Raspberry Pi 4 measure distance and time of flight, with collected data processed to identify potential flaws. </a:t>
            </a:r>
          </a:p>
          <a:p>
            <a:pPr marL="358775" indent="-358775" algn="just">
              <a:lnSpc>
                <a:spcPct val="150000"/>
              </a:lnSpc>
              <a:spcBef>
                <a:spcPts val="0"/>
              </a:spcBef>
            </a:pPr>
            <a:r>
              <a:rPr lang="en-US" sz="1800" dirty="0"/>
              <a:t>Machine Learning model, ideally implemented using NumPy, is trained on the collected data to automatically detect flaws based on distance measurements exceeding a threshold. The depth of detected flaws is calculated using the time of flight and the speed of sound in the inspected material. </a:t>
            </a:r>
          </a:p>
          <a:p>
            <a:pPr marL="358775" indent="-358775" algn="just">
              <a:lnSpc>
                <a:spcPct val="150000"/>
              </a:lnSpc>
              <a:spcBef>
                <a:spcPts val="0"/>
              </a:spcBef>
            </a:pPr>
            <a:r>
              <a:rPr lang="en-US" sz="1800" dirty="0"/>
              <a:t>The proposed solution follows a systematic approach, storing detected flaws, their depth, and position in a list for efficient reporting. </a:t>
            </a:r>
          </a:p>
          <a:p>
            <a:pPr marL="358775" indent="-358775" algn="just">
              <a:lnSpc>
                <a:spcPct val="150000"/>
              </a:lnSpc>
              <a:spcBef>
                <a:spcPts val="0"/>
              </a:spcBef>
            </a:pPr>
            <a:r>
              <a:rPr lang="en-US" sz="1800" dirty="0"/>
              <a:t>It addresses integration challenges by implementing careful calibration processes and continuous validation against established standards. The graphical representation of NDT data is enhanced through AI-driven displays, facilitating real-time analysis and dynamic visualization for swift decision-making. </a:t>
            </a:r>
          </a:p>
        </p:txBody>
      </p:sp>
    </p:spTree>
    <p:extLst>
      <p:ext uri="{BB962C8B-B14F-4D97-AF65-F5344CB8AC3E}">
        <p14:creationId xmlns:p14="http://schemas.microsoft.com/office/powerpoint/2010/main" val="3214519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D12F81-5264-6C44-04DC-56D8E0F4B4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9279ED-AAFF-8C8D-DDC1-F31E3D2ED625}"/>
              </a:ext>
            </a:extLst>
          </p:cNvPr>
          <p:cNvSpPr>
            <a:spLocks noGrp="1"/>
          </p:cNvSpPr>
          <p:nvPr>
            <p:ph type="title"/>
          </p:nvPr>
        </p:nvSpPr>
        <p:spPr>
          <a:xfrm>
            <a:off x="551328" y="262964"/>
            <a:ext cx="10950389" cy="836146"/>
          </a:xfrm>
        </p:spPr>
        <p:txBody>
          <a:bodyPr>
            <a:normAutofit/>
          </a:bodyPr>
          <a:lstStyle/>
          <a:p>
            <a:pPr algn="ctr"/>
            <a:r>
              <a:rPr lang="en-US" altLang="zh-CN" sz="4400" b="1" dirty="0"/>
              <a:t>Methodology</a:t>
            </a:r>
          </a:p>
        </p:txBody>
      </p:sp>
      <p:sp>
        <p:nvSpPr>
          <p:cNvPr id="3" name="Content Placeholder 2">
            <a:extLst>
              <a:ext uri="{FF2B5EF4-FFF2-40B4-BE49-F238E27FC236}">
                <a16:creationId xmlns:a16="http://schemas.microsoft.com/office/drawing/2014/main" id="{1C65BA8D-6F3E-0E77-843E-889BE53B1335}"/>
              </a:ext>
            </a:extLst>
          </p:cNvPr>
          <p:cNvSpPr>
            <a:spLocks noGrp="1"/>
          </p:cNvSpPr>
          <p:nvPr>
            <p:ph idx="1"/>
          </p:nvPr>
        </p:nvSpPr>
        <p:spPr>
          <a:xfrm>
            <a:off x="551327" y="1278777"/>
            <a:ext cx="10950388" cy="5059270"/>
          </a:xfrm>
        </p:spPr>
        <p:txBody>
          <a:bodyPr>
            <a:noAutofit/>
          </a:bodyPr>
          <a:lstStyle/>
          <a:p>
            <a:pPr marL="358775" indent="-358775" algn="just">
              <a:lnSpc>
                <a:spcPct val="150000"/>
              </a:lnSpc>
              <a:spcBef>
                <a:spcPts val="0"/>
              </a:spcBef>
            </a:pPr>
            <a:r>
              <a:rPr lang="en-US" sz="2000" dirty="0"/>
              <a:t>Test cases, including readings, graphs, and images, validate the effectiveness of the proposed flaw detection system. This methodology represents a significant advancement in NDT methodologies, contributing to improved quality control and safety standards across various industrial applications.</a:t>
            </a:r>
          </a:p>
          <a:p>
            <a:pPr marL="358775" indent="-358775" algn="just">
              <a:lnSpc>
                <a:spcPct val="150000"/>
              </a:lnSpc>
              <a:spcBef>
                <a:spcPts val="0"/>
              </a:spcBef>
            </a:pPr>
            <a:r>
              <a:rPr lang="en-US" sz="2000" dirty="0"/>
              <a:t>By seamlessly integrating ultrasonic sensors and Raspberry Pi 4, this project not only advances flaw detection but also contributes to Industry 4.0. The combination of machine learning, meticulous calibration, and dynamic graphical representation marks a holistic approach to Non-Destructive Testing (NDT). </a:t>
            </a:r>
          </a:p>
          <a:p>
            <a:pPr marL="358775" indent="-358775" algn="just">
              <a:lnSpc>
                <a:spcPct val="150000"/>
              </a:lnSpc>
              <a:spcBef>
                <a:spcPts val="0"/>
              </a:spcBef>
            </a:pPr>
            <a:r>
              <a:rPr lang="en-US" sz="2000" dirty="0"/>
              <a:t>The systematic flaw documentation, real-time analysis, and improved visualization promise heightened operational efficiency and safety across various industrial sectors, emphasizing the project's relevance and impact on cutting-edge quality control standards.</a:t>
            </a:r>
          </a:p>
        </p:txBody>
      </p:sp>
    </p:spTree>
    <p:extLst>
      <p:ext uri="{BB962C8B-B14F-4D97-AF65-F5344CB8AC3E}">
        <p14:creationId xmlns:p14="http://schemas.microsoft.com/office/powerpoint/2010/main" val="10641578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330100-C3BA-DEB8-9869-5C196A52ED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C2D968-66E8-1B2E-8EBE-44E312DCE81C}"/>
              </a:ext>
            </a:extLst>
          </p:cNvPr>
          <p:cNvSpPr>
            <a:spLocks noGrp="1"/>
          </p:cNvSpPr>
          <p:nvPr>
            <p:ph type="title"/>
          </p:nvPr>
        </p:nvSpPr>
        <p:spPr>
          <a:xfrm>
            <a:off x="551328" y="262964"/>
            <a:ext cx="10950389" cy="836146"/>
          </a:xfrm>
        </p:spPr>
        <p:txBody>
          <a:bodyPr>
            <a:normAutofit/>
          </a:bodyPr>
          <a:lstStyle/>
          <a:p>
            <a:pPr algn="ctr"/>
            <a:r>
              <a:rPr lang="en-US" sz="4400" b="1" dirty="0"/>
              <a:t>Block Diagram</a:t>
            </a:r>
          </a:p>
        </p:txBody>
      </p:sp>
      <p:sp>
        <p:nvSpPr>
          <p:cNvPr id="3" name="Rectangle 2">
            <a:extLst>
              <a:ext uri="{FF2B5EF4-FFF2-40B4-BE49-F238E27FC236}">
                <a16:creationId xmlns:a16="http://schemas.microsoft.com/office/drawing/2014/main" id="{F2E6449C-C00C-1E80-EA63-F46A9B7C45DA}"/>
              </a:ext>
            </a:extLst>
          </p:cNvPr>
          <p:cNvSpPr/>
          <p:nvPr/>
        </p:nvSpPr>
        <p:spPr>
          <a:xfrm>
            <a:off x="976542" y="2153985"/>
            <a:ext cx="2052320" cy="83614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Ultrasonic Sensor</a:t>
            </a:r>
            <a:endParaRPr lang="en-IN" dirty="0"/>
          </a:p>
        </p:txBody>
      </p:sp>
      <p:sp>
        <p:nvSpPr>
          <p:cNvPr id="4" name="Rectangle 3">
            <a:extLst>
              <a:ext uri="{FF2B5EF4-FFF2-40B4-BE49-F238E27FC236}">
                <a16:creationId xmlns:a16="http://schemas.microsoft.com/office/drawing/2014/main" id="{4BDEE2CB-D361-71E0-0217-6A0BBA182865}"/>
              </a:ext>
            </a:extLst>
          </p:cNvPr>
          <p:cNvSpPr/>
          <p:nvPr/>
        </p:nvSpPr>
        <p:spPr>
          <a:xfrm>
            <a:off x="965200" y="3090850"/>
            <a:ext cx="2052320" cy="83614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Calculate the Distance &amp; Time</a:t>
            </a:r>
            <a:endParaRPr lang="en-IN" dirty="0"/>
          </a:p>
        </p:txBody>
      </p:sp>
      <p:sp>
        <p:nvSpPr>
          <p:cNvPr id="8" name="Rectangle 7">
            <a:extLst>
              <a:ext uri="{FF2B5EF4-FFF2-40B4-BE49-F238E27FC236}">
                <a16:creationId xmlns:a16="http://schemas.microsoft.com/office/drawing/2014/main" id="{7C9FE3E0-D8E8-2975-9385-95D80E9175E2}"/>
              </a:ext>
            </a:extLst>
          </p:cNvPr>
          <p:cNvSpPr/>
          <p:nvPr/>
        </p:nvSpPr>
        <p:spPr>
          <a:xfrm>
            <a:off x="5000362" y="2141930"/>
            <a:ext cx="2052320" cy="836146"/>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Raspberry Pi 4</a:t>
            </a:r>
            <a:endParaRPr lang="en-IN" dirty="0"/>
          </a:p>
        </p:txBody>
      </p:sp>
      <p:sp>
        <p:nvSpPr>
          <p:cNvPr id="9" name="Rectangle 8">
            <a:extLst>
              <a:ext uri="{FF2B5EF4-FFF2-40B4-BE49-F238E27FC236}">
                <a16:creationId xmlns:a16="http://schemas.microsoft.com/office/drawing/2014/main" id="{D318BD6C-31C7-76E8-C3CE-99E7501DB910}"/>
              </a:ext>
            </a:extLst>
          </p:cNvPr>
          <p:cNvSpPr/>
          <p:nvPr/>
        </p:nvSpPr>
        <p:spPr>
          <a:xfrm>
            <a:off x="4978772" y="3101409"/>
            <a:ext cx="2052320" cy="83614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Transfer the data </a:t>
            </a:r>
            <a:endParaRPr lang="en-IN" dirty="0"/>
          </a:p>
        </p:txBody>
      </p:sp>
      <p:sp>
        <p:nvSpPr>
          <p:cNvPr id="11" name="Rectangle 10">
            <a:extLst>
              <a:ext uri="{FF2B5EF4-FFF2-40B4-BE49-F238E27FC236}">
                <a16:creationId xmlns:a16="http://schemas.microsoft.com/office/drawing/2014/main" id="{65441883-9191-9786-9611-D39E4F3FD861}"/>
              </a:ext>
            </a:extLst>
          </p:cNvPr>
          <p:cNvSpPr/>
          <p:nvPr/>
        </p:nvSpPr>
        <p:spPr>
          <a:xfrm>
            <a:off x="8992344" y="2153985"/>
            <a:ext cx="2052320" cy="836146"/>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Display</a:t>
            </a:r>
            <a:endParaRPr lang="en-IN" dirty="0"/>
          </a:p>
        </p:txBody>
      </p:sp>
      <p:sp>
        <p:nvSpPr>
          <p:cNvPr id="12" name="Rectangle 11">
            <a:extLst>
              <a:ext uri="{FF2B5EF4-FFF2-40B4-BE49-F238E27FC236}">
                <a16:creationId xmlns:a16="http://schemas.microsoft.com/office/drawing/2014/main" id="{3E64FBD8-C29D-3567-F8B7-02510E4EA445}"/>
              </a:ext>
            </a:extLst>
          </p:cNvPr>
          <p:cNvSpPr/>
          <p:nvPr/>
        </p:nvSpPr>
        <p:spPr>
          <a:xfrm>
            <a:off x="8992344" y="3101409"/>
            <a:ext cx="2052320" cy="83614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Take data as input</a:t>
            </a:r>
            <a:endParaRPr lang="en-IN" dirty="0"/>
          </a:p>
        </p:txBody>
      </p:sp>
      <p:sp>
        <p:nvSpPr>
          <p:cNvPr id="19" name="Rectangle 18">
            <a:extLst>
              <a:ext uri="{FF2B5EF4-FFF2-40B4-BE49-F238E27FC236}">
                <a16:creationId xmlns:a16="http://schemas.microsoft.com/office/drawing/2014/main" id="{EEFBC3FA-8711-B3EF-506A-6E8A74AAE56F}"/>
              </a:ext>
            </a:extLst>
          </p:cNvPr>
          <p:cNvSpPr/>
          <p:nvPr/>
        </p:nvSpPr>
        <p:spPr>
          <a:xfrm>
            <a:off x="6151881" y="4716070"/>
            <a:ext cx="2052320" cy="83614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Output</a:t>
            </a:r>
            <a:endParaRPr lang="en-IN" dirty="0"/>
          </a:p>
        </p:txBody>
      </p:sp>
      <p:sp>
        <p:nvSpPr>
          <p:cNvPr id="20" name="Rectangle 19">
            <a:extLst>
              <a:ext uri="{FF2B5EF4-FFF2-40B4-BE49-F238E27FC236}">
                <a16:creationId xmlns:a16="http://schemas.microsoft.com/office/drawing/2014/main" id="{E8B3DD9D-9A0B-821C-E6C7-7B024F3F17CC}"/>
              </a:ext>
            </a:extLst>
          </p:cNvPr>
          <p:cNvSpPr/>
          <p:nvPr/>
        </p:nvSpPr>
        <p:spPr>
          <a:xfrm>
            <a:off x="6151881" y="5710871"/>
            <a:ext cx="2052320" cy="83614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The graphical representation of data</a:t>
            </a:r>
            <a:endParaRPr lang="en-IN" dirty="0"/>
          </a:p>
        </p:txBody>
      </p:sp>
      <p:pic>
        <p:nvPicPr>
          <p:cNvPr id="1026" name="Picture 2" descr="Ultrasonic Sensor HC SR04">
            <a:extLst>
              <a:ext uri="{FF2B5EF4-FFF2-40B4-BE49-F238E27FC236}">
                <a16:creationId xmlns:a16="http://schemas.microsoft.com/office/drawing/2014/main" id="{A11D975D-246D-BFFB-6038-1D86F83EF5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2738" y="1053184"/>
            <a:ext cx="1097243" cy="728654"/>
          </a:xfrm>
          <a:prstGeom prst="rect">
            <a:avLst/>
          </a:prstGeom>
          <a:noFill/>
          <a:extLst>
            <a:ext uri="{909E8E84-426E-40DD-AFC4-6F175D3DCCD1}">
              <a14:hiddenFill xmlns:a14="http://schemas.microsoft.com/office/drawing/2010/main">
                <a:solidFill>
                  <a:srgbClr val="FFFFFF"/>
                </a:solidFill>
              </a14:hiddenFill>
            </a:ext>
          </a:extLst>
        </p:spPr>
      </p:pic>
      <p:sp>
        <p:nvSpPr>
          <p:cNvPr id="26" name="AutoShape 4" descr="What is a Raspberry Pi? | Opensource.com">
            <a:extLst>
              <a:ext uri="{FF2B5EF4-FFF2-40B4-BE49-F238E27FC236}">
                <a16:creationId xmlns:a16="http://schemas.microsoft.com/office/drawing/2014/main" id="{852E3E9E-A11D-66D3-BD0A-3E63AF5D0C71}"/>
              </a:ext>
            </a:extLst>
          </p:cNvPr>
          <p:cNvSpPr>
            <a:spLocks noChangeAspect="1" noChangeArrowheads="1"/>
          </p:cNvSpPr>
          <p:nvPr/>
        </p:nvSpPr>
        <p:spPr bwMode="auto">
          <a:xfrm>
            <a:off x="6213120" y="3146985"/>
            <a:ext cx="134384" cy="8197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30" name="Picture 6" descr="What is a Raspberry Pi? | Opensource.com">
            <a:extLst>
              <a:ext uri="{FF2B5EF4-FFF2-40B4-BE49-F238E27FC236}">
                <a16:creationId xmlns:a16="http://schemas.microsoft.com/office/drawing/2014/main" id="{855E92CF-ABAA-DD2A-AEBD-3411C7A79D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8772" y="1032750"/>
            <a:ext cx="1798683" cy="95612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Laptop With Blank Screen On White Stock Photo - Download Image Now -  Laptop, White Background, Computer">
            <a:extLst>
              <a:ext uri="{FF2B5EF4-FFF2-40B4-BE49-F238E27FC236}">
                <a16:creationId xmlns:a16="http://schemas.microsoft.com/office/drawing/2014/main" id="{D1473335-C05E-328B-0C87-C8EAB661B6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91212" y="816127"/>
            <a:ext cx="1854583" cy="1172751"/>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a:extLst>
              <a:ext uri="{FF2B5EF4-FFF2-40B4-BE49-F238E27FC236}">
                <a16:creationId xmlns:a16="http://schemas.microsoft.com/office/drawing/2014/main" id="{14125982-9EF7-1547-E4BB-7DF92067981A}"/>
              </a:ext>
            </a:extLst>
          </p:cNvPr>
          <p:cNvPicPr>
            <a:picLocks noChangeAspect="1"/>
          </p:cNvPicPr>
          <p:nvPr/>
        </p:nvPicPr>
        <p:blipFill>
          <a:blip r:embed="rId5"/>
          <a:stretch>
            <a:fillRect/>
          </a:stretch>
        </p:blipFill>
        <p:spPr>
          <a:xfrm>
            <a:off x="4045749" y="4671193"/>
            <a:ext cx="1994371" cy="2079355"/>
          </a:xfrm>
          <a:prstGeom prst="rect">
            <a:avLst/>
          </a:prstGeom>
        </p:spPr>
      </p:pic>
      <p:cxnSp>
        <p:nvCxnSpPr>
          <p:cNvPr id="29" name="Straight Arrow Connector 28">
            <a:extLst>
              <a:ext uri="{FF2B5EF4-FFF2-40B4-BE49-F238E27FC236}">
                <a16:creationId xmlns:a16="http://schemas.microsoft.com/office/drawing/2014/main" id="{A6180F5F-B3B9-3FA8-E8E6-324D48C41AFE}"/>
              </a:ext>
            </a:extLst>
          </p:cNvPr>
          <p:cNvCxnSpPr/>
          <p:nvPr/>
        </p:nvCxnSpPr>
        <p:spPr>
          <a:xfrm>
            <a:off x="3148314" y="2465408"/>
            <a:ext cx="174777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BE531851-0243-E984-8255-1A28132471A9}"/>
              </a:ext>
            </a:extLst>
          </p:cNvPr>
          <p:cNvCxnSpPr/>
          <p:nvPr/>
        </p:nvCxnSpPr>
        <p:spPr>
          <a:xfrm>
            <a:off x="7141259" y="2573988"/>
            <a:ext cx="174777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F5E5F3BE-A647-92D8-5A48-8C7E97970E6B}"/>
              </a:ext>
            </a:extLst>
          </p:cNvPr>
          <p:cNvCxnSpPr>
            <a:cxnSpLocks/>
          </p:cNvCxnSpPr>
          <p:nvPr/>
        </p:nvCxnSpPr>
        <p:spPr>
          <a:xfrm rot="10800000" flipV="1">
            <a:off x="8687413" y="4082760"/>
            <a:ext cx="1331090" cy="1266620"/>
          </a:xfrm>
          <a:prstGeom prst="bentConnector3">
            <a:avLst>
              <a:gd name="adj1" fmla="val -1304"/>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1165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0028B0-155F-7365-A326-BE7026ADB6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277E76-681F-88CE-EBDD-699247063CE5}"/>
              </a:ext>
            </a:extLst>
          </p:cNvPr>
          <p:cNvSpPr>
            <a:spLocks noGrp="1"/>
          </p:cNvSpPr>
          <p:nvPr>
            <p:ph type="title"/>
          </p:nvPr>
        </p:nvSpPr>
        <p:spPr>
          <a:xfrm>
            <a:off x="551328" y="262964"/>
            <a:ext cx="10950389" cy="836146"/>
          </a:xfrm>
        </p:spPr>
        <p:txBody>
          <a:bodyPr>
            <a:normAutofit/>
          </a:bodyPr>
          <a:lstStyle/>
          <a:p>
            <a:pPr algn="ctr"/>
            <a:r>
              <a:rPr lang="en-US" sz="4400" b="1" dirty="0"/>
              <a:t>Result</a:t>
            </a:r>
          </a:p>
        </p:txBody>
      </p:sp>
      <p:pic>
        <p:nvPicPr>
          <p:cNvPr id="7" name="Picture 6">
            <a:extLst>
              <a:ext uri="{FF2B5EF4-FFF2-40B4-BE49-F238E27FC236}">
                <a16:creationId xmlns:a16="http://schemas.microsoft.com/office/drawing/2014/main" id="{89C4F383-D26A-FAEF-A73B-00EF80D63FFD}"/>
              </a:ext>
            </a:extLst>
          </p:cNvPr>
          <p:cNvPicPr>
            <a:picLocks noChangeAspect="1"/>
          </p:cNvPicPr>
          <p:nvPr/>
        </p:nvPicPr>
        <p:blipFill>
          <a:blip r:embed="rId2"/>
          <a:stretch>
            <a:fillRect/>
          </a:stretch>
        </p:blipFill>
        <p:spPr>
          <a:xfrm>
            <a:off x="6974942" y="538480"/>
            <a:ext cx="4546695" cy="4740438"/>
          </a:xfrm>
          <a:prstGeom prst="rect">
            <a:avLst/>
          </a:prstGeom>
        </p:spPr>
      </p:pic>
      <p:pic>
        <p:nvPicPr>
          <p:cNvPr id="10" name="Picture 9">
            <a:extLst>
              <a:ext uri="{FF2B5EF4-FFF2-40B4-BE49-F238E27FC236}">
                <a16:creationId xmlns:a16="http://schemas.microsoft.com/office/drawing/2014/main" id="{D9199BE8-CE7D-E185-B6D1-AA35F92B3E4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33641" y="2241720"/>
            <a:ext cx="5731510" cy="994410"/>
          </a:xfrm>
          <a:prstGeom prst="rect">
            <a:avLst/>
          </a:prstGeom>
          <a:noFill/>
          <a:ln>
            <a:noFill/>
          </a:ln>
        </p:spPr>
      </p:pic>
      <p:sp>
        <p:nvSpPr>
          <p:cNvPr id="13" name="TextBox 12">
            <a:extLst>
              <a:ext uri="{FF2B5EF4-FFF2-40B4-BE49-F238E27FC236}">
                <a16:creationId xmlns:a16="http://schemas.microsoft.com/office/drawing/2014/main" id="{2ABA56E4-3AC4-F5D0-E8F7-462EF9845AE9}"/>
              </a:ext>
            </a:extLst>
          </p:cNvPr>
          <p:cNvSpPr txBox="1"/>
          <p:nvPr/>
        </p:nvSpPr>
        <p:spPr>
          <a:xfrm>
            <a:off x="394191" y="1358026"/>
            <a:ext cx="6099242" cy="461665"/>
          </a:xfrm>
          <a:prstGeom prst="rect">
            <a:avLst/>
          </a:prstGeom>
          <a:noFill/>
        </p:spPr>
        <p:txBody>
          <a:bodyPr wrap="square">
            <a:spAutoFit/>
          </a:bodyPr>
          <a:lstStyle/>
          <a:p>
            <a:pPr algn="ctr"/>
            <a:r>
              <a:rPr lang="en-US" sz="2400" b="1" dirty="0">
                <a:solidFill>
                  <a:srgbClr val="C00000"/>
                </a:solidFill>
              </a:rPr>
              <a:t>Material with defect </a:t>
            </a:r>
            <a:endParaRPr lang="en-IN" sz="2400" b="1" dirty="0">
              <a:solidFill>
                <a:srgbClr val="C00000"/>
              </a:solidFill>
            </a:endParaRPr>
          </a:p>
        </p:txBody>
      </p:sp>
      <p:sp>
        <p:nvSpPr>
          <p:cNvPr id="4" name="TextBox 3">
            <a:extLst>
              <a:ext uri="{FF2B5EF4-FFF2-40B4-BE49-F238E27FC236}">
                <a16:creationId xmlns:a16="http://schemas.microsoft.com/office/drawing/2014/main" id="{410C4129-D1EB-27EE-80BF-C391BBCDEF0D}"/>
              </a:ext>
            </a:extLst>
          </p:cNvPr>
          <p:cNvSpPr txBox="1"/>
          <p:nvPr/>
        </p:nvSpPr>
        <p:spPr>
          <a:xfrm>
            <a:off x="490627" y="3734067"/>
            <a:ext cx="6096000" cy="1200329"/>
          </a:xfrm>
          <a:prstGeom prst="rect">
            <a:avLst/>
          </a:prstGeom>
          <a:noFill/>
        </p:spPr>
        <p:txBody>
          <a:bodyPr wrap="square">
            <a:spAutoFit/>
          </a:bodyPr>
          <a:lstStyle/>
          <a:p>
            <a:pPr algn="just"/>
            <a:r>
              <a:rPr lang="en-US" sz="2400" dirty="0"/>
              <a:t>In this graphical representation, the </a:t>
            </a:r>
            <a:r>
              <a:rPr lang="en-US" sz="2400" dirty="0">
                <a:solidFill>
                  <a:srgbClr val="C00000"/>
                </a:solidFill>
              </a:rPr>
              <a:t>dots in Z Pulse</a:t>
            </a:r>
            <a:r>
              <a:rPr lang="en-US" sz="2400" dirty="0"/>
              <a:t> determines the defects </a:t>
            </a:r>
            <a:r>
              <a:rPr lang="en-US" sz="2400" dirty="0">
                <a:solidFill>
                  <a:srgbClr val="C00000"/>
                </a:solidFill>
              </a:rPr>
              <a:t>present</a:t>
            </a:r>
            <a:r>
              <a:rPr lang="en-US" sz="2400" dirty="0"/>
              <a:t> in the material . </a:t>
            </a:r>
          </a:p>
        </p:txBody>
      </p:sp>
      <p:sp>
        <p:nvSpPr>
          <p:cNvPr id="6" name="TextBox 5">
            <a:extLst>
              <a:ext uri="{FF2B5EF4-FFF2-40B4-BE49-F238E27FC236}">
                <a16:creationId xmlns:a16="http://schemas.microsoft.com/office/drawing/2014/main" id="{F503F58D-0EF6-BF72-DEA6-2C7FA55A00D7}"/>
              </a:ext>
            </a:extLst>
          </p:cNvPr>
          <p:cNvSpPr txBox="1"/>
          <p:nvPr/>
        </p:nvSpPr>
        <p:spPr>
          <a:xfrm>
            <a:off x="7594302" y="4934396"/>
            <a:ext cx="3307976" cy="1569660"/>
          </a:xfrm>
          <a:prstGeom prst="rect">
            <a:avLst/>
          </a:prstGeom>
          <a:noFill/>
        </p:spPr>
        <p:txBody>
          <a:bodyPr wrap="square">
            <a:spAutoFit/>
          </a:bodyPr>
          <a:lstStyle/>
          <a:p>
            <a:r>
              <a:rPr lang="en-IN" sz="4800" b="1" dirty="0">
                <a:solidFill>
                  <a:srgbClr val="FF0000"/>
                </a:solidFill>
              </a:rPr>
              <a:t>    . </a:t>
            </a:r>
            <a:r>
              <a:rPr lang="en-IN" sz="2400" b="1" dirty="0"/>
              <a:t>: </a:t>
            </a:r>
            <a:r>
              <a:rPr lang="en-IN" sz="2400" dirty="0"/>
              <a:t>Defect point</a:t>
            </a:r>
            <a:endParaRPr lang="en-IN" sz="4800" dirty="0"/>
          </a:p>
          <a:p>
            <a:r>
              <a:rPr lang="en-US" sz="2400" dirty="0"/>
              <a:t>x-axis  : Time(sec) </a:t>
            </a:r>
          </a:p>
          <a:p>
            <a:r>
              <a:rPr lang="en-US" sz="2400" dirty="0"/>
              <a:t>y-axis  : Distance(mm)</a:t>
            </a:r>
            <a:endParaRPr lang="en-IN" sz="4800" b="1" dirty="0">
              <a:solidFill>
                <a:srgbClr val="FF0000"/>
              </a:solidFill>
            </a:endParaRPr>
          </a:p>
        </p:txBody>
      </p:sp>
    </p:spTree>
    <p:extLst>
      <p:ext uri="{BB962C8B-B14F-4D97-AF65-F5344CB8AC3E}">
        <p14:creationId xmlns:p14="http://schemas.microsoft.com/office/powerpoint/2010/main" val="297994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BA6851-E911-C242-F3B7-4632B7C79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9EC2E6-8F57-EE53-40D7-FAE1383D171A}"/>
              </a:ext>
            </a:extLst>
          </p:cNvPr>
          <p:cNvSpPr>
            <a:spLocks noGrp="1"/>
          </p:cNvSpPr>
          <p:nvPr>
            <p:ph type="title"/>
          </p:nvPr>
        </p:nvSpPr>
        <p:spPr>
          <a:xfrm>
            <a:off x="551328" y="262964"/>
            <a:ext cx="10950389" cy="836146"/>
          </a:xfrm>
        </p:spPr>
        <p:txBody>
          <a:bodyPr>
            <a:normAutofit/>
          </a:bodyPr>
          <a:lstStyle/>
          <a:p>
            <a:pPr algn="ctr"/>
            <a:r>
              <a:rPr lang="en-US" sz="4400" b="1" dirty="0"/>
              <a:t>Result</a:t>
            </a:r>
          </a:p>
        </p:txBody>
      </p:sp>
      <p:sp>
        <p:nvSpPr>
          <p:cNvPr id="13" name="TextBox 12">
            <a:extLst>
              <a:ext uri="{FF2B5EF4-FFF2-40B4-BE49-F238E27FC236}">
                <a16:creationId xmlns:a16="http://schemas.microsoft.com/office/drawing/2014/main" id="{30FC296B-5D05-6F46-B644-26B7F87B2801}"/>
              </a:ext>
            </a:extLst>
          </p:cNvPr>
          <p:cNvSpPr txBox="1"/>
          <p:nvPr/>
        </p:nvSpPr>
        <p:spPr>
          <a:xfrm>
            <a:off x="952018" y="1298585"/>
            <a:ext cx="3702423" cy="461665"/>
          </a:xfrm>
          <a:prstGeom prst="rect">
            <a:avLst/>
          </a:prstGeom>
          <a:noFill/>
        </p:spPr>
        <p:txBody>
          <a:bodyPr wrap="square">
            <a:spAutoFit/>
          </a:bodyPr>
          <a:lstStyle/>
          <a:p>
            <a:pPr algn="ctr"/>
            <a:r>
              <a:rPr lang="en-US" sz="2400" b="1" dirty="0">
                <a:solidFill>
                  <a:srgbClr val="C00000"/>
                </a:solidFill>
              </a:rPr>
              <a:t>Material without defect </a:t>
            </a:r>
            <a:endParaRPr lang="en-IN" sz="2400" b="1" dirty="0">
              <a:solidFill>
                <a:srgbClr val="C00000"/>
              </a:solidFill>
            </a:endParaRPr>
          </a:p>
        </p:txBody>
      </p:sp>
      <p:pic>
        <p:nvPicPr>
          <p:cNvPr id="3" name="Picture 2">
            <a:extLst>
              <a:ext uri="{FF2B5EF4-FFF2-40B4-BE49-F238E27FC236}">
                <a16:creationId xmlns:a16="http://schemas.microsoft.com/office/drawing/2014/main" id="{528EC385-6307-A68F-34B5-2251F7980586}"/>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7336" b="89768" l="8108" r="94788">
                        <a14:foregroundMark x1="6950" y1="81467" x2="18726" y2="89575"/>
                        <a14:foregroundMark x1="18726" y1="89575" x2="8687" y2="80695"/>
                        <a14:foregroundMark x1="8687" y1="80695" x2="14286" y2="73938"/>
                        <a14:foregroundMark x1="76062" y1="14286" x2="90927" y2="11969"/>
                        <a14:foregroundMark x1="90927" y1="11969" x2="88996" y2="23552"/>
                        <a14:foregroundMark x1="88996" y1="23552" x2="88610" y2="23745"/>
                        <a14:foregroundMark x1="81081" y1="9073" x2="94788" y2="14672"/>
                        <a14:foregroundMark x1="94788" y1="14672" x2="94015" y2="19112"/>
                        <a14:foregroundMark x1="83205" y1="7336" x2="86680" y2="8687"/>
                      </a14:backgroundRemoval>
                    </a14:imgEffect>
                  </a14:imgLayer>
                </a14:imgProps>
              </a:ext>
            </a:extLst>
          </a:blip>
          <a:srcRect l="3875" t="5143"/>
          <a:stretch/>
        </p:blipFill>
        <p:spPr>
          <a:xfrm rot="3035271">
            <a:off x="1239988" y="755971"/>
            <a:ext cx="3407655" cy="3983420"/>
          </a:xfrm>
          <a:prstGeom prst="rect">
            <a:avLst/>
          </a:prstGeom>
        </p:spPr>
      </p:pic>
      <p:pic>
        <p:nvPicPr>
          <p:cNvPr id="4" name="Picture 3">
            <a:extLst>
              <a:ext uri="{FF2B5EF4-FFF2-40B4-BE49-F238E27FC236}">
                <a16:creationId xmlns:a16="http://schemas.microsoft.com/office/drawing/2014/main" id="{819A3162-3578-2FB2-81E1-3C5ED6B670A4}"/>
              </a:ext>
            </a:extLst>
          </p:cNvPr>
          <p:cNvPicPr>
            <a:picLocks noChangeAspect="1"/>
          </p:cNvPicPr>
          <p:nvPr/>
        </p:nvPicPr>
        <p:blipFill rotWithShape="1">
          <a:blip r:embed="rId4"/>
          <a:srcRect l="5273" t="7873" r="3661" b="3614"/>
          <a:stretch/>
        </p:blipFill>
        <p:spPr>
          <a:xfrm>
            <a:off x="7446945" y="1191372"/>
            <a:ext cx="4213413" cy="4528707"/>
          </a:xfrm>
          <a:prstGeom prst="rect">
            <a:avLst/>
          </a:prstGeom>
        </p:spPr>
      </p:pic>
      <p:sp>
        <p:nvSpPr>
          <p:cNvPr id="5" name="TextBox 4">
            <a:extLst>
              <a:ext uri="{FF2B5EF4-FFF2-40B4-BE49-F238E27FC236}">
                <a16:creationId xmlns:a16="http://schemas.microsoft.com/office/drawing/2014/main" id="{C293B3F1-EBF9-6E16-CE8B-FBA399511336}"/>
              </a:ext>
            </a:extLst>
          </p:cNvPr>
          <p:cNvSpPr txBox="1"/>
          <p:nvPr/>
        </p:nvSpPr>
        <p:spPr>
          <a:xfrm>
            <a:off x="531642" y="3629773"/>
            <a:ext cx="6096000" cy="1200329"/>
          </a:xfrm>
          <a:prstGeom prst="rect">
            <a:avLst/>
          </a:prstGeom>
          <a:noFill/>
        </p:spPr>
        <p:txBody>
          <a:bodyPr wrap="square">
            <a:spAutoFit/>
          </a:bodyPr>
          <a:lstStyle/>
          <a:p>
            <a:r>
              <a:rPr lang="en-US" sz="2400" dirty="0"/>
              <a:t>In this graphical representation , there is </a:t>
            </a:r>
            <a:r>
              <a:rPr lang="en-US" sz="2400" dirty="0">
                <a:solidFill>
                  <a:srgbClr val="C00000"/>
                </a:solidFill>
              </a:rPr>
              <a:t>no Z Pulse </a:t>
            </a:r>
            <a:r>
              <a:rPr lang="en-US" sz="2400" dirty="0"/>
              <a:t>which determines the </a:t>
            </a:r>
            <a:r>
              <a:rPr lang="en-US" sz="2400" dirty="0">
                <a:solidFill>
                  <a:srgbClr val="C00000"/>
                </a:solidFill>
              </a:rPr>
              <a:t>absence </a:t>
            </a:r>
            <a:r>
              <a:rPr lang="en-US" sz="2400" dirty="0"/>
              <a:t>of the defects in the material. </a:t>
            </a:r>
          </a:p>
        </p:txBody>
      </p:sp>
      <p:sp>
        <p:nvSpPr>
          <p:cNvPr id="8" name="TextBox 7">
            <a:extLst>
              <a:ext uri="{FF2B5EF4-FFF2-40B4-BE49-F238E27FC236}">
                <a16:creationId xmlns:a16="http://schemas.microsoft.com/office/drawing/2014/main" id="{1F711D17-FEB4-7322-F598-449BF1880C0B}"/>
              </a:ext>
            </a:extLst>
          </p:cNvPr>
          <p:cNvSpPr txBox="1"/>
          <p:nvPr/>
        </p:nvSpPr>
        <p:spPr>
          <a:xfrm>
            <a:off x="7811836" y="5812341"/>
            <a:ext cx="3542929" cy="646331"/>
          </a:xfrm>
          <a:prstGeom prst="rect">
            <a:avLst/>
          </a:prstGeom>
          <a:noFill/>
        </p:spPr>
        <p:txBody>
          <a:bodyPr wrap="square" rtlCol="0">
            <a:spAutoFit/>
          </a:bodyPr>
          <a:lstStyle/>
          <a:p>
            <a:r>
              <a:rPr lang="en-US" sz="1800" dirty="0"/>
              <a:t>x-axis  : Time(sec) </a:t>
            </a:r>
          </a:p>
          <a:p>
            <a:r>
              <a:rPr lang="en-US" sz="1800" dirty="0"/>
              <a:t>y-axis  : Distance(mm)</a:t>
            </a:r>
            <a:endParaRPr lang="en-IN" dirty="0"/>
          </a:p>
        </p:txBody>
      </p:sp>
    </p:spTree>
    <p:extLst>
      <p:ext uri="{BB962C8B-B14F-4D97-AF65-F5344CB8AC3E}">
        <p14:creationId xmlns:p14="http://schemas.microsoft.com/office/powerpoint/2010/main" val="1966420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59412A-33EA-CAEE-04FF-23C56F1271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EFCD90-3376-FB1B-3B18-B9437DAD688E}"/>
              </a:ext>
            </a:extLst>
          </p:cNvPr>
          <p:cNvSpPr>
            <a:spLocks noGrp="1"/>
          </p:cNvSpPr>
          <p:nvPr>
            <p:ph type="title"/>
          </p:nvPr>
        </p:nvSpPr>
        <p:spPr>
          <a:xfrm>
            <a:off x="551328" y="262964"/>
            <a:ext cx="10950389" cy="836146"/>
          </a:xfrm>
        </p:spPr>
        <p:txBody>
          <a:bodyPr>
            <a:normAutofit/>
          </a:bodyPr>
          <a:lstStyle/>
          <a:p>
            <a:pPr algn="ctr"/>
            <a:r>
              <a:rPr lang="en-US" b="1" dirty="0"/>
              <a:t>Working Demo</a:t>
            </a:r>
            <a:endParaRPr lang="en-US" sz="4400" b="1" dirty="0"/>
          </a:p>
        </p:txBody>
      </p:sp>
      <p:pic>
        <p:nvPicPr>
          <p:cNvPr id="3" name="WhatsApp Video 2024-09-09 at 07.56.30_b01beaa5">
            <a:hlinkClick r:id="" action="ppaction://media"/>
            <a:extLst>
              <a:ext uri="{FF2B5EF4-FFF2-40B4-BE49-F238E27FC236}">
                <a16:creationId xmlns:a16="http://schemas.microsoft.com/office/drawing/2014/main" id="{C6F7B449-79CE-0A7C-1778-37327A5D0E9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6238" y="1198983"/>
            <a:ext cx="9139524" cy="5173824"/>
          </a:xfrm>
          <a:prstGeom prst="rect">
            <a:avLst/>
          </a:prstGeom>
        </p:spPr>
      </p:pic>
    </p:spTree>
    <p:extLst>
      <p:ext uri="{BB962C8B-B14F-4D97-AF65-F5344CB8AC3E}">
        <p14:creationId xmlns:p14="http://schemas.microsoft.com/office/powerpoint/2010/main" val="1299082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84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674</Words>
  <Application>Microsoft Office PowerPoint</Application>
  <PresentationFormat>Widescreen</PresentationFormat>
  <Paragraphs>49</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Ultrasonic-Based Non-Destructive Testing  Using Machine Learning for Flaw Detection and Localization</vt:lpstr>
      <vt:lpstr>Introduction</vt:lpstr>
      <vt:lpstr>Scope of the Project</vt:lpstr>
      <vt:lpstr>Methodology</vt:lpstr>
      <vt:lpstr>Methodology</vt:lpstr>
      <vt:lpstr>Block Diagram</vt:lpstr>
      <vt:lpstr>Result</vt:lpstr>
      <vt:lpstr>Result</vt:lpstr>
      <vt:lpstr>Working Demo</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Raspbot</dc:title>
  <dc:creator>Pandiya Rajan G</dc:creator>
  <cp:lastModifiedBy>Abhivanth .R</cp:lastModifiedBy>
  <cp:revision>9</cp:revision>
  <dcterms:created xsi:type="dcterms:W3CDTF">2024-02-24T03:45:24Z</dcterms:created>
  <dcterms:modified xsi:type="dcterms:W3CDTF">2025-03-10T13:32:11Z</dcterms:modified>
</cp:coreProperties>
</file>

<file path=docProps/thumbnail.jpeg>
</file>